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376" y="-2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136448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322879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184546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921451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154913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27933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81550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35477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23115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1921119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C233EC-FF92-4E2B-B6D9-67C2C0C11816}" type="datetimeFigureOut">
              <a:rPr kumimoji="1" lang="ja-JP" altLang="en-US" smtClean="0"/>
              <a:t>17/11/02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027629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233EC-FF92-4E2B-B6D9-67C2C0C11816}" type="datetimeFigureOut">
              <a:rPr kumimoji="1" lang="ja-JP" altLang="en-US" smtClean="0"/>
              <a:t>17/11/02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6D9F6-F551-4DF4-A5E6-C04F235E26FC}" type="slidenum">
              <a:rPr kumimoji="1" lang="ja-JP" altLang="en-US" smtClean="0"/>
              <a:t>‹#›</a:t>
            </a:fld>
            <a:endParaRPr kumimoji="1" lang="ja-JP" altLang="en-US"/>
          </a:p>
        </p:txBody>
      </p:sp>
    </p:spTree>
    <p:extLst>
      <p:ext uri="{BB962C8B-B14F-4D97-AF65-F5344CB8AC3E}">
        <p14:creationId xmlns:p14="http://schemas.microsoft.com/office/powerpoint/2010/main" val="2284898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6120680" cy="1446550"/>
          </a:xfrm>
          <a:prstGeom prst="rect">
            <a:avLst/>
          </a:prstGeom>
          <a:noFill/>
        </p:spPr>
        <p:txBody>
          <a:bodyPr wrap="square" rtlCol="0">
            <a:spAutoFit/>
          </a:bodyPr>
          <a:lstStyle/>
          <a:p>
            <a:pPr algn="ctr"/>
            <a:r>
              <a:rPr kumimoji="1" lang="ja-JP" altLang="en-US" sz="4400" b="1" dirty="0" smtClean="0">
                <a:latin typeface="メイリオ" panose="020B0604030504040204" pitchFamily="50" charset="-128"/>
                <a:ea typeface="メイリオ" panose="020B0604030504040204" pitchFamily="50" charset="-128"/>
              </a:rPr>
              <a:t>きこえない</a:t>
            </a:r>
            <a:r>
              <a:rPr kumimoji="1" lang="ja-JP" altLang="en-US" sz="4400" b="1" dirty="0" smtClean="0">
                <a:latin typeface="メイリオ" panose="020B0604030504040204" pitchFamily="50" charset="-128"/>
                <a:ea typeface="メイリオ" panose="020B0604030504040204" pitchFamily="50" charset="-128"/>
              </a:rPr>
              <a:t>・</a:t>
            </a:r>
            <a:endParaRPr kumimoji="1" lang="en-US" altLang="ja-JP" sz="4400" b="1" dirty="0" smtClean="0">
              <a:latin typeface="メイリオ" panose="020B0604030504040204" pitchFamily="50" charset="-128"/>
              <a:ea typeface="メイリオ" panose="020B0604030504040204" pitchFamily="50" charset="-128"/>
            </a:endParaRPr>
          </a:p>
          <a:p>
            <a:pPr algn="ctr"/>
            <a:r>
              <a:rPr kumimoji="1" lang="ja-JP" altLang="en-US" sz="4400" b="1" dirty="0" smtClean="0">
                <a:latin typeface="メイリオ" panose="020B0604030504040204" pitchFamily="50" charset="-128"/>
                <a:ea typeface="メイリオ" panose="020B0604030504040204" pitchFamily="50" charset="-128"/>
              </a:rPr>
              <a:t>きこえにくい</a:t>
            </a:r>
            <a:r>
              <a:rPr kumimoji="1" lang="ja-JP" altLang="en-US" sz="4400" b="1" dirty="0" smtClean="0">
                <a:latin typeface="メイリオ" panose="020B0604030504040204" pitchFamily="50" charset="-128"/>
                <a:ea typeface="メイリオ" panose="020B0604030504040204" pitchFamily="50" charset="-128"/>
              </a:rPr>
              <a:t>方へ</a:t>
            </a:r>
            <a:endParaRPr kumimoji="1" lang="ja-JP" altLang="en-US" sz="44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95536" y="1844824"/>
            <a:ext cx="8352928" cy="2554545"/>
          </a:xfrm>
          <a:prstGeom prst="rect">
            <a:avLst/>
          </a:prstGeom>
          <a:noFill/>
        </p:spPr>
        <p:txBody>
          <a:bodyPr wrap="square" rtlCol="0">
            <a:spAutoFit/>
          </a:bodyPr>
          <a:lstStyle/>
          <a:p>
            <a:r>
              <a:rPr kumimoji="1" lang="ja-JP" altLang="en-US" sz="4000" b="1" dirty="0" smtClean="0">
                <a:latin typeface="メイリオ" panose="020B0604030504040204" pitchFamily="50" charset="-128"/>
                <a:ea typeface="メイリオ" panose="020B0604030504040204" pitchFamily="50" charset="-128"/>
              </a:rPr>
              <a:t>情報やコミュニケーションで困ったら、手話通訳や文字による通訳を手配してほしいと避難所本部の担当スタッフに頼みましょう。</a:t>
            </a:r>
            <a:endParaRPr kumimoji="1" lang="ja-JP" altLang="en-US" sz="40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95536" y="4653136"/>
            <a:ext cx="8208912" cy="1938992"/>
          </a:xfrm>
          <a:prstGeom prst="rect">
            <a:avLst/>
          </a:prstGeom>
          <a:noFill/>
          <a:ln w="28575">
            <a:solidFill>
              <a:schemeClr val="tx1"/>
            </a:solidFill>
          </a:ln>
        </p:spPr>
        <p:txBody>
          <a:bodyPr wrap="square" rtlCol="0">
            <a:spAutoFit/>
          </a:bodyPr>
          <a:lstStyle/>
          <a:p>
            <a:r>
              <a:rPr lang="ja-JP" altLang="en-US" sz="2400" b="1" dirty="0">
                <a:latin typeface="メイリオ" panose="020B0604030504040204" pitchFamily="50" charset="-128"/>
                <a:ea typeface="メイリオ" panose="020B0604030504040204" pitchFamily="50" charset="-128"/>
              </a:rPr>
              <a:t>通訳</a:t>
            </a:r>
            <a:r>
              <a:rPr lang="ja-JP" altLang="en-US" sz="2400" b="1" dirty="0" smtClean="0">
                <a:latin typeface="メイリオ" panose="020B0604030504040204" pitchFamily="50" charset="-128"/>
                <a:ea typeface="メイリオ" panose="020B0604030504040204" pitchFamily="50" charset="-128"/>
              </a:rPr>
              <a:t>依頼の連絡先</a:t>
            </a:r>
            <a:endParaRPr lang="en-US" altLang="ja-JP" sz="2400" b="1" dirty="0">
              <a:latin typeface="メイリオ" panose="020B0604030504040204" pitchFamily="50" charset="-128"/>
              <a:ea typeface="メイリオ" panose="020B0604030504040204" pitchFamily="50" charset="-128"/>
            </a:endParaRPr>
          </a:p>
          <a:p>
            <a:r>
              <a:rPr kumimoji="1" lang="ja-JP" altLang="en-US" sz="2400" b="1" dirty="0" smtClean="0">
                <a:latin typeface="メイリオ" panose="020B0604030504040204" pitchFamily="50" charset="-128"/>
                <a:ea typeface="メイリオ" panose="020B0604030504040204" pitchFamily="50" charset="-128"/>
              </a:rPr>
              <a:t>　手話通訳：〇〇〇センター</a:t>
            </a:r>
            <a:endParaRPr kumimoji="1" lang="en-US" altLang="ja-JP" sz="2400" b="1" dirty="0" smtClean="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　　</a:t>
            </a:r>
            <a:r>
              <a:rPr lang="en-US" altLang="ja-JP" sz="2400" b="1" dirty="0" smtClean="0">
                <a:latin typeface="メイリオ" panose="020B0604030504040204" pitchFamily="50" charset="-128"/>
                <a:ea typeface="メイリオ" panose="020B0604030504040204" pitchFamily="50" charset="-128"/>
              </a:rPr>
              <a:t>TEL</a:t>
            </a:r>
            <a:r>
              <a:rPr lang="en-US" altLang="ja-JP" sz="2400" b="1" dirty="0" smtClean="0">
                <a:latin typeface="メイリオ" panose="020B0604030504040204" pitchFamily="50" charset="-128"/>
                <a:ea typeface="メイリオ" panose="020B0604030504040204" pitchFamily="50" charset="-128"/>
              </a:rPr>
              <a:t>:</a:t>
            </a:r>
            <a:r>
              <a:rPr lang="ja-JP" altLang="en-US" sz="2400" b="1" dirty="0" smtClean="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　</a:t>
            </a:r>
            <a:r>
              <a:rPr kumimoji="1" lang="en-US" altLang="ja-JP" sz="2400" b="1" dirty="0" smtClean="0">
                <a:latin typeface="メイリオ" panose="020B0604030504040204" pitchFamily="50" charset="-128"/>
                <a:ea typeface="メイリオ" panose="020B0604030504040204" pitchFamily="50" charset="-128"/>
              </a:rPr>
              <a:t>FAX:</a:t>
            </a:r>
          </a:p>
          <a:p>
            <a:r>
              <a:rPr lang="ja-JP" altLang="en-US" sz="2400" b="1" dirty="0">
                <a:latin typeface="メイリオ" panose="020B0604030504040204" pitchFamily="50" charset="-128"/>
                <a:ea typeface="メイリオ" panose="020B0604030504040204" pitchFamily="50" charset="-128"/>
              </a:rPr>
              <a:t>　</a:t>
            </a:r>
            <a:r>
              <a:rPr lang="ja-JP" altLang="en-US" sz="2400" b="1" dirty="0" smtClean="0">
                <a:latin typeface="メイリオ" panose="020B0604030504040204" pitchFamily="50" charset="-128"/>
                <a:ea typeface="メイリオ" panose="020B0604030504040204" pitchFamily="50" charset="-128"/>
              </a:rPr>
              <a:t>要約筆記：〇〇〇センター</a:t>
            </a:r>
            <a:endParaRPr lang="en-US" altLang="ja-JP" sz="2400" b="1" dirty="0" smtClean="0">
              <a:latin typeface="メイリオ" panose="020B0604030504040204" pitchFamily="50" charset="-128"/>
              <a:ea typeface="メイリオ" panose="020B0604030504040204" pitchFamily="50" charset="-128"/>
            </a:endParaRPr>
          </a:p>
          <a:p>
            <a:r>
              <a:rPr kumimoji="1" lang="ja-JP" altLang="en-US" sz="2400" b="1" dirty="0">
                <a:latin typeface="メイリオ" panose="020B0604030504040204" pitchFamily="50" charset="-128"/>
                <a:ea typeface="メイリオ" panose="020B0604030504040204" pitchFamily="50" charset="-128"/>
              </a:rPr>
              <a:t>　</a:t>
            </a:r>
            <a:r>
              <a:rPr kumimoji="1" lang="ja-JP" altLang="en-US" sz="2400" b="1" dirty="0" smtClean="0">
                <a:latin typeface="メイリオ" panose="020B0604030504040204" pitchFamily="50" charset="-128"/>
                <a:ea typeface="メイリオ" panose="020B0604030504040204" pitchFamily="50" charset="-128"/>
              </a:rPr>
              <a:t>　　</a:t>
            </a:r>
            <a:r>
              <a:rPr kumimoji="1" lang="en-US" altLang="ja-JP" sz="2400" b="1" dirty="0" smtClean="0">
                <a:latin typeface="メイリオ" panose="020B0604030504040204" pitchFamily="50" charset="-128"/>
                <a:ea typeface="メイリオ" panose="020B0604030504040204" pitchFamily="50" charset="-128"/>
              </a:rPr>
              <a:t>TEL</a:t>
            </a:r>
            <a:r>
              <a:rPr kumimoji="1" lang="en-US" altLang="ja-JP" sz="2400" b="1" dirty="0" smtClean="0">
                <a:latin typeface="メイリオ" panose="020B0604030504040204" pitchFamily="50" charset="-128"/>
                <a:ea typeface="メイリオ" panose="020B0604030504040204" pitchFamily="50" charset="-128"/>
              </a:rPr>
              <a:t>:</a:t>
            </a:r>
            <a:r>
              <a:rPr kumimoji="1" lang="ja-JP" altLang="en-US" sz="2400" b="1" dirty="0" smtClean="0">
                <a:latin typeface="メイリオ" panose="020B0604030504040204" pitchFamily="50" charset="-128"/>
                <a:ea typeface="メイリオ" panose="020B0604030504040204" pitchFamily="50" charset="-128"/>
              </a:rPr>
              <a:t>　　</a:t>
            </a:r>
            <a:r>
              <a:rPr kumimoji="1" lang="ja-JP" altLang="en-US" sz="2400" b="1" dirty="0" smtClean="0">
                <a:latin typeface="メイリオ" panose="020B0604030504040204" pitchFamily="50" charset="-128"/>
                <a:ea typeface="メイリオ" panose="020B0604030504040204" pitchFamily="50" charset="-128"/>
              </a:rPr>
              <a:t>　</a:t>
            </a:r>
            <a:r>
              <a:rPr kumimoji="1" lang="ja-JP" altLang="en-US" sz="2400" b="1" dirty="0" smtClean="0">
                <a:latin typeface="メイリオ" panose="020B0604030504040204" pitchFamily="50" charset="-128"/>
                <a:ea typeface="メイリオ" panose="020B0604030504040204" pitchFamily="50" charset="-128"/>
              </a:rPr>
              <a:t>　　　</a:t>
            </a:r>
            <a:r>
              <a:rPr kumimoji="1" lang="ja-JP" altLang="en-US" sz="2400" b="1" dirty="0" smtClean="0">
                <a:latin typeface="メイリオ" panose="020B0604030504040204" pitchFamily="50" charset="-128"/>
                <a:ea typeface="メイリオ" panose="020B0604030504040204" pitchFamily="50" charset="-128"/>
              </a:rPr>
              <a:t>　　　</a:t>
            </a:r>
            <a:r>
              <a:rPr kumimoji="1" lang="ja-JP" altLang="en-US" sz="2400" b="1" dirty="0" smtClean="0">
                <a:latin typeface="メイリオ" panose="020B0604030504040204" pitchFamily="50" charset="-128"/>
                <a:ea typeface="メイリオ" panose="020B0604030504040204" pitchFamily="50" charset="-128"/>
              </a:rPr>
              <a:t>　</a:t>
            </a:r>
            <a:r>
              <a:rPr kumimoji="1" lang="en-US" altLang="ja-JP" sz="2400" b="1" dirty="0" smtClean="0">
                <a:latin typeface="メイリオ" panose="020B0604030504040204" pitchFamily="50" charset="-128"/>
                <a:ea typeface="メイリオ" panose="020B0604030504040204" pitchFamily="50" charset="-128"/>
              </a:rPr>
              <a:t>FAX:</a:t>
            </a:r>
            <a:endParaRPr kumimoji="1" lang="ja-JP" altLang="en-US" sz="2400" b="1" dirty="0">
              <a:latin typeface="メイリオ" panose="020B0604030504040204" pitchFamily="50" charset="-128"/>
              <a:ea typeface="メイリオ" panose="020B0604030504040204" pitchFamily="50" charset="-128"/>
            </a:endParaRPr>
          </a:p>
        </p:txBody>
      </p:sp>
      <p:pic>
        <p:nvPicPr>
          <p:cNvPr id="2" name="図 1" descr="171102イラスト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3097" y="227640"/>
            <a:ext cx="1997295" cy="1685578"/>
          </a:xfrm>
          <a:prstGeom prst="rect">
            <a:avLst/>
          </a:prstGeom>
        </p:spPr>
      </p:pic>
    </p:spTree>
    <p:extLst>
      <p:ext uri="{BB962C8B-B14F-4D97-AF65-F5344CB8AC3E}">
        <p14:creationId xmlns:p14="http://schemas.microsoft.com/office/powerpoint/2010/main" val="680274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8352928" cy="769441"/>
          </a:xfrm>
          <a:prstGeom prst="rect">
            <a:avLst/>
          </a:prstGeom>
          <a:noFill/>
        </p:spPr>
        <p:txBody>
          <a:bodyPr wrap="square" rtlCol="0">
            <a:spAutoFit/>
          </a:bodyPr>
          <a:lstStyle/>
          <a:p>
            <a:pPr algn="ctr"/>
            <a:r>
              <a:rPr kumimoji="1" lang="ja-JP" altLang="en-US" sz="4400" b="1" dirty="0" smtClean="0">
                <a:latin typeface="メイリオ" panose="020B0604030504040204" pitchFamily="50" charset="-128"/>
                <a:ea typeface="メイリオ" panose="020B0604030504040204" pitchFamily="50" charset="-128"/>
              </a:rPr>
              <a:t>きこえない・きこえにくい方へ</a:t>
            </a:r>
            <a:endParaRPr kumimoji="1" lang="ja-JP" altLang="en-US" sz="44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67544" y="1628800"/>
            <a:ext cx="8208912" cy="3046988"/>
          </a:xfrm>
          <a:prstGeom prst="rect">
            <a:avLst/>
          </a:prstGeom>
          <a:noFill/>
        </p:spPr>
        <p:txBody>
          <a:bodyPr wrap="square" rtlCol="0">
            <a:spAutoFit/>
          </a:bodyPr>
          <a:lstStyle/>
          <a:p>
            <a:r>
              <a:rPr kumimoji="1" lang="ja-JP" altLang="en-US" sz="4800" b="1" dirty="0" smtClean="0">
                <a:latin typeface="メイリオ" panose="020B0604030504040204" pitchFamily="50" charset="-128"/>
                <a:ea typeface="メイリオ" panose="020B0604030504040204" pitchFamily="50" charset="-128"/>
              </a:rPr>
              <a:t>何か困ったことがあったら</a:t>
            </a:r>
            <a:r>
              <a:rPr kumimoji="1" lang="ja-JP" altLang="en-US" sz="4800" b="1" dirty="0" smtClean="0">
                <a:latin typeface="メイリオ" panose="020B0604030504040204" pitchFamily="50" charset="-128"/>
                <a:ea typeface="メイリオ" panose="020B0604030504040204" pitchFamily="50" charset="-128"/>
              </a:rPr>
              <a:t>、避難所本部</a:t>
            </a:r>
            <a:r>
              <a:rPr kumimoji="1" lang="ja-JP" altLang="en-US" sz="4800" b="1" dirty="0" smtClean="0">
                <a:latin typeface="メイリオ" panose="020B0604030504040204" pitchFamily="50" charset="-128"/>
                <a:ea typeface="メイリオ" panose="020B0604030504040204" pitchFamily="50" charset="-128"/>
              </a:rPr>
              <a:t>の担当スタッフ</a:t>
            </a:r>
            <a:r>
              <a:rPr kumimoji="1" lang="ja-JP" altLang="en-US" sz="4800" b="1" dirty="0" smtClean="0">
                <a:latin typeface="メイリオ" panose="020B0604030504040204" pitchFamily="50" charset="-128"/>
                <a:ea typeface="メイリオ" panose="020B0604030504040204" pitchFamily="50" charset="-128"/>
              </a:rPr>
              <a:t>に</a:t>
            </a:r>
            <a:r>
              <a:rPr kumimoji="1" lang="ja-JP" altLang="en-US" sz="4800" b="1" dirty="0" smtClean="0">
                <a:latin typeface="メイリオ" panose="020B0604030504040204" pitchFamily="50" charset="-128"/>
                <a:ea typeface="メイリオ" panose="020B0604030504040204" pitchFamily="50" charset="-128"/>
              </a:rPr>
              <a:t>筆談してもらい、相談し</a:t>
            </a:r>
            <a:r>
              <a:rPr lang="ja-JP" altLang="en-US" sz="4800" b="1" dirty="0" smtClean="0">
                <a:latin typeface="メイリオ" panose="020B0604030504040204" pitchFamily="50" charset="-128"/>
                <a:ea typeface="メイリオ" panose="020B0604030504040204" pitchFamily="50" charset="-128"/>
              </a:rPr>
              <a:t>ましょう</a:t>
            </a:r>
            <a:r>
              <a:rPr lang="ja-JP" altLang="en-US" sz="4800" b="1" dirty="0" smtClean="0">
                <a:latin typeface="メイリオ" panose="020B0604030504040204" pitchFamily="50" charset="-128"/>
                <a:ea typeface="メイリオ" panose="020B0604030504040204" pitchFamily="50" charset="-128"/>
              </a:rPr>
              <a:t>。</a:t>
            </a:r>
            <a:endParaRPr kumimoji="1" lang="ja-JP" altLang="en-US" sz="4800" b="1" dirty="0">
              <a:latin typeface="メイリオ" panose="020B0604030504040204" pitchFamily="50" charset="-128"/>
              <a:ea typeface="メイリオ" panose="020B0604030504040204" pitchFamily="50" charset="-128"/>
            </a:endParaRPr>
          </a:p>
        </p:txBody>
      </p:sp>
      <p:pic>
        <p:nvPicPr>
          <p:cNvPr id="3" name="図 2" descr="171102イラスト2 .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4365104"/>
            <a:ext cx="2639215" cy="2016224"/>
          </a:xfrm>
          <a:prstGeom prst="rect">
            <a:avLst/>
          </a:prstGeom>
        </p:spPr>
      </p:pic>
    </p:spTree>
    <p:extLst>
      <p:ext uri="{BB962C8B-B14F-4D97-AF65-F5344CB8AC3E}">
        <p14:creationId xmlns:p14="http://schemas.microsoft.com/office/powerpoint/2010/main" val="221043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5536" y="332656"/>
            <a:ext cx="8352928" cy="769441"/>
          </a:xfrm>
          <a:prstGeom prst="rect">
            <a:avLst/>
          </a:prstGeom>
          <a:noFill/>
        </p:spPr>
        <p:txBody>
          <a:bodyPr wrap="square" rtlCol="0">
            <a:spAutoFit/>
          </a:bodyPr>
          <a:lstStyle/>
          <a:p>
            <a:pPr algn="ctr"/>
            <a:r>
              <a:rPr kumimoji="1" lang="ja-JP" altLang="en-US" sz="4400" b="1" dirty="0" smtClean="0">
                <a:latin typeface="メイリオ" panose="020B0604030504040204" pitchFamily="50" charset="-128"/>
                <a:ea typeface="メイリオ" panose="020B0604030504040204" pitchFamily="50" charset="-128"/>
              </a:rPr>
              <a:t>きこえない・きこえにくい方へ</a:t>
            </a:r>
            <a:endParaRPr kumimoji="1" lang="ja-JP" altLang="en-US" sz="4400" b="1"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95536" y="1484784"/>
            <a:ext cx="8352928" cy="3785652"/>
          </a:xfrm>
          <a:prstGeom prst="rect">
            <a:avLst/>
          </a:prstGeom>
          <a:noFill/>
        </p:spPr>
        <p:txBody>
          <a:bodyPr wrap="square" rtlCol="0">
            <a:spAutoFit/>
          </a:bodyPr>
          <a:lstStyle/>
          <a:p>
            <a:r>
              <a:rPr kumimoji="1" lang="ja-JP" altLang="en-US" sz="4800" b="1" dirty="0" smtClean="0">
                <a:latin typeface="メイリオ" panose="020B0604030504040204" pitchFamily="50" charset="-128"/>
                <a:ea typeface="メイリオ" panose="020B0604030504040204" pitchFamily="50" charset="-128"/>
              </a:rPr>
              <a:t>避難所の放送や説明内容がわからなかったら、避難所の本部の担当スタッフに尋ね、</a:t>
            </a:r>
            <a:endParaRPr kumimoji="1" lang="en-US" altLang="ja-JP" sz="4800" b="1" dirty="0" smtClean="0">
              <a:latin typeface="メイリオ" panose="020B0604030504040204" pitchFamily="50" charset="-128"/>
              <a:ea typeface="メイリオ" panose="020B0604030504040204" pitchFamily="50" charset="-128"/>
            </a:endParaRPr>
          </a:p>
          <a:p>
            <a:r>
              <a:rPr lang="ja-JP" altLang="en-US" sz="4800" b="1" dirty="0" smtClean="0">
                <a:latin typeface="メイリオ" panose="020B0604030504040204" pitchFamily="50" charset="-128"/>
                <a:ea typeface="メイリオ" panose="020B0604030504040204" pitchFamily="50" charset="-128"/>
              </a:rPr>
              <a:t>文字や絵などで内容を伝えてもらいましょう。</a:t>
            </a:r>
            <a:endParaRPr kumimoji="1" lang="ja-JP" altLang="en-US" sz="4800" b="1" dirty="0">
              <a:latin typeface="メイリオ" panose="020B0604030504040204" pitchFamily="50" charset="-128"/>
              <a:ea typeface="メイリオ" panose="020B0604030504040204" pitchFamily="50" charset="-128"/>
            </a:endParaRPr>
          </a:p>
        </p:txBody>
      </p:sp>
      <p:pic>
        <p:nvPicPr>
          <p:cNvPr id="6" name="図 5" descr="171102イラスト2 .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4581128"/>
            <a:ext cx="2639215" cy="2016224"/>
          </a:xfrm>
          <a:prstGeom prst="rect">
            <a:avLst/>
          </a:prstGeom>
        </p:spPr>
      </p:pic>
    </p:spTree>
    <p:extLst>
      <p:ext uri="{BB962C8B-B14F-4D97-AF65-F5344CB8AC3E}">
        <p14:creationId xmlns:p14="http://schemas.microsoft.com/office/powerpoint/2010/main" val="20012655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93</Words>
  <Application>Microsoft Macintosh PowerPoint</Application>
  <PresentationFormat>画面に合わせる (4:3)</PresentationFormat>
  <Paragraphs>13</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J-Lab2013</dc:creator>
  <cp:lastModifiedBy>小川 光彦</cp:lastModifiedBy>
  <cp:revision>6</cp:revision>
  <dcterms:created xsi:type="dcterms:W3CDTF">2016-08-05T07:18:23Z</dcterms:created>
  <dcterms:modified xsi:type="dcterms:W3CDTF">2017-11-01T15:41:06Z</dcterms:modified>
</cp:coreProperties>
</file>